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305" r:id="rId2"/>
    <p:sldId id="283" r:id="rId3"/>
    <p:sldId id="307" r:id="rId4"/>
    <p:sldId id="306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ajouter 9, 19 ,29 ou 39  à un nombre.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7DFA2-008F-F3DF-0435-FC7102C4D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6A63BB-8558-6AB9-7378-91EE5B83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4303C9-355F-224F-BB2A-C081446E72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4F7BBD7-D231-C6A1-258A-3C9E86F25A4C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534 + 19 = </a:t>
            </a:r>
          </a:p>
        </p:txBody>
      </p:sp>
    </p:spTree>
    <p:extLst>
      <p:ext uri="{BB962C8B-B14F-4D97-AF65-F5344CB8AC3E}">
        <p14:creationId xmlns:p14="http://schemas.microsoft.com/office/powerpoint/2010/main" val="2407082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E650A-4F85-2828-E4AD-2D3FCD9B8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FBEEF2-FD24-1E76-0F9A-528F87389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1967AB-0852-8B82-464F-803D8E527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312F930-7B4B-3A9B-C579-403EB5627CE8}"/>
              </a:ext>
            </a:extLst>
          </p:cNvPr>
          <p:cNvSpPr txBox="1"/>
          <p:nvPr/>
        </p:nvSpPr>
        <p:spPr>
          <a:xfrm>
            <a:off x="2285250" y="1769742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534 + 19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A4ABAA0-3CEC-B909-A27B-598AD513C5B4}"/>
              </a:ext>
            </a:extLst>
          </p:cNvPr>
          <p:cNvSpPr txBox="1"/>
          <p:nvPr/>
        </p:nvSpPr>
        <p:spPr>
          <a:xfrm>
            <a:off x="5704862" y="1769742"/>
            <a:ext cx="164867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553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60F36CA-62E6-484B-76F2-260B30F3A3E6}"/>
              </a:ext>
            </a:extLst>
          </p:cNvPr>
          <p:cNvSpPr txBox="1"/>
          <p:nvPr/>
        </p:nvSpPr>
        <p:spPr>
          <a:xfrm>
            <a:off x="3780418" y="3020092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+20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BAD58C54-9641-07D3-ACE2-306F41FE9904}"/>
              </a:ext>
            </a:extLst>
          </p:cNvPr>
          <p:cNvSpPr/>
          <p:nvPr/>
        </p:nvSpPr>
        <p:spPr>
          <a:xfrm rot="16200000">
            <a:off x="4530054" y="2104315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10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15908-4CAF-2DB9-680B-3ADAA82EC8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9DB958-99FE-5B06-C970-DC92CBB2F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31C396-E9DA-BE99-5460-552BBA6F44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297F4F6-AF03-141A-24E6-579C217F707F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1052 + 19 = </a:t>
            </a:r>
          </a:p>
        </p:txBody>
      </p:sp>
    </p:spTree>
    <p:extLst>
      <p:ext uri="{BB962C8B-B14F-4D97-AF65-F5344CB8AC3E}">
        <p14:creationId xmlns:p14="http://schemas.microsoft.com/office/powerpoint/2010/main" val="2885313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BE63D-67B9-1A66-B31D-828B80EE5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B35D4-FD87-00A9-513B-15A5BA72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3E338C-26D4-CAA3-9361-F717741DBE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59B3D5-918F-CCCC-29F6-CC064F1BD677}"/>
              </a:ext>
            </a:extLst>
          </p:cNvPr>
          <p:cNvSpPr txBox="1"/>
          <p:nvPr/>
        </p:nvSpPr>
        <p:spPr>
          <a:xfrm>
            <a:off x="2395806" y="1798428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1052 + 19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A22CBCA-77DC-CEA3-3FF6-6EC7A5E9D985}"/>
              </a:ext>
            </a:extLst>
          </p:cNvPr>
          <p:cNvSpPr txBox="1"/>
          <p:nvPr/>
        </p:nvSpPr>
        <p:spPr>
          <a:xfrm>
            <a:off x="6104134" y="1782365"/>
            <a:ext cx="226801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1071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AE3FE6C-6FC9-5B48-F139-48DEAB6FFBEB}"/>
              </a:ext>
            </a:extLst>
          </p:cNvPr>
          <p:cNvSpPr txBox="1"/>
          <p:nvPr/>
        </p:nvSpPr>
        <p:spPr>
          <a:xfrm>
            <a:off x="4146178" y="2901746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+20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3CB28931-A48D-FDA2-93C6-E39B7D36A1BE}"/>
              </a:ext>
            </a:extLst>
          </p:cNvPr>
          <p:cNvSpPr/>
          <p:nvPr/>
        </p:nvSpPr>
        <p:spPr>
          <a:xfrm rot="16200000">
            <a:off x="4895814" y="1985969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91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E3229-D0FE-CAB1-925A-B6A59975D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E20088-4BA8-1E67-177E-B39C2800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1BDEA7-5A3E-1932-6F31-2D929A14E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6AEC0A6-A696-8953-A9A5-691ABE5299E0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8350 + 19 = </a:t>
            </a:r>
          </a:p>
        </p:txBody>
      </p:sp>
    </p:spTree>
    <p:extLst>
      <p:ext uri="{BB962C8B-B14F-4D97-AF65-F5344CB8AC3E}">
        <p14:creationId xmlns:p14="http://schemas.microsoft.com/office/powerpoint/2010/main" val="722463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5EB7D-6387-68EF-005D-9714574E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7E9924-BAF4-E124-DF66-587445195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62A332-54C2-9A14-7EBE-E4D1F9641D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E15A73-A62D-6F38-BB89-3E84609F58D2}"/>
              </a:ext>
            </a:extLst>
          </p:cNvPr>
          <p:cNvSpPr txBox="1"/>
          <p:nvPr/>
        </p:nvSpPr>
        <p:spPr>
          <a:xfrm>
            <a:off x="2308721" y="1750476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8350 + 19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D839686-51B3-C5D1-C2F4-6816EE0D2BFA}"/>
              </a:ext>
            </a:extLst>
          </p:cNvPr>
          <p:cNvSpPr txBox="1"/>
          <p:nvPr/>
        </p:nvSpPr>
        <p:spPr>
          <a:xfrm>
            <a:off x="6104133" y="1785430"/>
            <a:ext cx="202096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8369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973826C-5B57-EE2C-477B-671768C9118F}"/>
              </a:ext>
            </a:extLst>
          </p:cNvPr>
          <p:cNvSpPr txBox="1"/>
          <p:nvPr/>
        </p:nvSpPr>
        <p:spPr>
          <a:xfrm>
            <a:off x="4153798" y="2907876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+20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FB939FF-5AC1-1022-E669-EC26B15D17A9}"/>
              </a:ext>
            </a:extLst>
          </p:cNvPr>
          <p:cNvSpPr/>
          <p:nvPr/>
        </p:nvSpPr>
        <p:spPr>
          <a:xfrm rot="16200000">
            <a:off x="4903434" y="1992099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7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0119A-C5BB-5C20-D8DD-57B229CF4E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781CE8-6C7E-AEF5-47DC-7B8F15345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486684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Observe la stratégie</a:t>
            </a:r>
            <a:r>
              <a:rPr lang="fr-FR" dirty="0"/>
              <a:t> pour ajouter 29 à un nombre</a:t>
            </a:r>
            <a:r>
              <a:rPr lang="fr-FR" sz="3600" dirty="0"/>
              <a:t>. </a:t>
            </a:r>
            <a:endParaRPr lang="fr-FR" dirty="0"/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7378B2C5-7C01-26ED-20F1-88892C605905}"/>
              </a:ext>
            </a:extLst>
          </p:cNvPr>
          <p:cNvSpPr txBox="1"/>
          <p:nvPr/>
        </p:nvSpPr>
        <p:spPr>
          <a:xfrm>
            <a:off x="4571999" y="1280011"/>
            <a:ext cx="3973830" cy="6254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253 </a:t>
            </a:r>
            <a:r>
              <a:rPr lang="fr-FR" sz="3600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+ 30 – 1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fr-FR" sz="36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282</a:t>
            </a:r>
            <a:endParaRPr lang="fr-FR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B307A06-BB91-8009-2A54-004C08B75287}"/>
              </a:ext>
            </a:extLst>
          </p:cNvPr>
          <p:cNvSpPr txBox="1"/>
          <p:nvPr/>
        </p:nvSpPr>
        <p:spPr>
          <a:xfrm>
            <a:off x="2449667" y="1294744"/>
            <a:ext cx="2201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253+ </a:t>
            </a:r>
            <a:r>
              <a:rPr lang="fr-FR" sz="3600" dirty="0">
                <a:solidFill>
                  <a:srgbClr val="C00000"/>
                </a:solidFill>
              </a:rPr>
              <a:t>29</a:t>
            </a:r>
            <a:r>
              <a:rPr lang="fr-FR" sz="3600" dirty="0"/>
              <a:t>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29CEC5E-316B-B9B7-DBC8-5D5B4C388F76}"/>
              </a:ext>
            </a:extLst>
          </p:cNvPr>
          <p:cNvSpPr txBox="1"/>
          <p:nvPr/>
        </p:nvSpPr>
        <p:spPr>
          <a:xfrm>
            <a:off x="5913994" y="3252767"/>
            <a:ext cx="9112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283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FD2BDE70-0648-7F83-EA80-1E1D1F7E40F7}"/>
              </a:ext>
            </a:extLst>
          </p:cNvPr>
          <p:cNvSpPr/>
          <p:nvPr/>
        </p:nvSpPr>
        <p:spPr>
          <a:xfrm>
            <a:off x="2689415" y="3937154"/>
            <a:ext cx="3507187" cy="734271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4403FF0E-8D3A-591C-CD56-F33D3C4431D9}"/>
              </a:ext>
            </a:extLst>
          </p:cNvPr>
          <p:cNvSpPr/>
          <p:nvPr/>
        </p:nvSpPr>
        <p:spPr>
          <a:xfrm flipH="1">
            <a:off x="5588389" y="3933546"/>
            <a:ext cx="569112" cy="277346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3CE10C1-C0D7-C594-B4F6-3723AF23B096}"/>
              </a:ext>
            </a:extLst>
          </p:cNvPr>
          <p:cNvSpPr txBox="1"/>
          <p:nvPr/>
        </p:nvSpPr>
        <p:spPr>
          <a:xfrm rot="10800000" flipH="1" flipV="1">
            <a:off x="3722495" y="4304289"/>
            <a:ext cx="13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dirty="0">
                <a:solidFill>
                  <a:srgbClr val="0070C0"/>
                </a:solidFill>
                <a:latin typeface="Calibri" panose="020F0502020204030204"/>
              </a:rPr>
              <a:t>+ 30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1C752A3-8E42-392B-AB70-448F5AB9506C}"/>
              </a:ext>
            </a:extLst>
          </p:cNvPr>
          <p:cNvSpPr txBox="1"/>
          <p:nvPr/>
        </p:nvSpPr>
        <p:spPr>
          <a:xfrm>
            <a:off x="5268907" y="3263926"/>
            <a:ext cx="67016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EF7512A-4E3B-47E4-5401-2F85C86E8225}"/>
              </a:ext>
            </a:extLst>
          </p:cNvPr>
          <p:cNvSpPr txBox="1"/>
          <p:nvPr/>
        </p:nvSpPr>
        <p:spPr>
          <a:xfrm rot="10800000" flipV="1">
            <a:off x="5726992" y="3862746"/>
            <a:ext cx="46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- 1 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8A5BE03-48C5-CE9C-B8EC-463EE1A6E64E}"/>
              </a:ext>
            </a:extLst>
          </p:cNvPr>
          <p:cNvCxnSpPr/>
          <p:nvPr/>
        </p:nvCxnSpPr>
        <p:spPr>
          <a:xfrm>
            <a:off x="2719227" y="350274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5737DC00-74F3-69F2-23A6-9672BF8C9B04}"/>
              </a:ext>
            </a:extLst>
          </p:cNvPr>
          <p:cNvSpPr txBox="1"/>
          <p:nvPr/>
        </p:nvSpPr>
        <p:spPr>
          <a:xfrm>
            <a:off x="2307858" y="3264588"/>
            <a:ext cx="67016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253</a:t>
            </a:r>
          </a:p>
        </p:txBody>
      </p:sp>
      <p:sp>
        <p:nvSpPr>
          <p:cNvPr id="26" name="Flèche : courbe vers le haut 25">
            <a:extLst>
              <a:ext uri="{FF2B5EF4-FFF2-40B4-BE49-F238E27FC236}">
                <a16:creationId xmlns:a16="http://schemas.microsoft.com/office/drawing/2014/main" id="{2626EFF9-78E3-2A35-FE3F-45898B1FA704}"/>
              </a:ext>
            </a:extLst>
          </p:cNvPr>
          <p:cNvSpPr/>
          <p:nvPr/>
        </p:nvSpPr>
        <p:spPr>
          <a:xfrm flipV="1">
            <a:off x="2719227" y="2552774"/>
            <a:ext cx="2941761" cy="717464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A65F2C5-AA65-18E3-0F02-8CB9B139A42D}"/>
              </a:ext>
            </a:extLst>
          </p:cNvPr>
          <p:cNvSpPr txBox="1"/>
          <p:nvPr/>
        </p:nvSpPr>
        <p:spPr>
          <a:xfrm rot="10800000" flipH="1" flipV="1">
            <a:off x="3925191" y="2202985"/>
            <a:ext cx="74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rgbClr val="FF0000"/>
                </a:solidFill>
                <a:latin typeface="Calibri" panose="020F0502020204030204"/>
              </a:rPr>
              <a:t>+ 2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40B2396-E44A-D0FB-B8C2-7C10068DB8D3}"/>
              </a:ext>
            </a:extLst>
          </p:cNvPr>
          <p:cNvCxnSpPr/>
          <p:nvPr/>
        </p:nvCxnSpPr>
        <p:spPr>
          <a:xfrm>
            <a:off x="5670649" y="3682746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7BB29FEC-E587-73F2-6B7C-9C5631426EE0}"/>
              </a:ext>
            </a:extLst>
          </p:cNvPr>
          <p:cNvCxnSpPr/>
          <p:nvPr/>
        </p:nvCxnSpPr>
        <p:spPr>
          <a:xfrm>
            <a:off x="6157501" y="3694574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081DEC9C-2609-6446-64DE-5D0C503ADA4C}"/>
              </a:ext>
            </a:extLst>
          </p:cNvPr>
          <p:cNvCxnSpPr>
            <a:cxnSpLocks/>
          </p:cNvCxnSpPr>
          <p:nvPr/>
        </p:nvCxnSpPr>
        <p:spPr>
          <a:xfrm>
            <a:off x="2346960" y="3855313"/>
            <a:ext cx="4274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B93E409F-6954-158D-F22A-DDB8BD30EFCB}"/>
              </a:ext>
            </a:extLst>
          </p:cNvPr>
          <p:cNvSpPr txBox="1"/>
          <p:nvPr/>
        </p:nvSpPr>
        <p:spPr>
          <a:xfrm>
            <a:off x="1275469" y="5100935"/>
            <a:ext cx="6751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Pour ajouter 29 à un nombre</a:t>
            </a:r>
            <a:r>
              <a:rPr lang="fr-FR" sz="2800" dirty="0"/>
              <a:t>, on ajoute 30, c’est-à-dire trois dizaines, puis on soustrait 1.</a:t>
            </a:r>
          </a:p>
        </p:txBody>
      </p:sp>
    </p:spTree>
    <p:extLst>
      <p:ext uri="{BB962C8B-B14F-4D97-AF65-F5344CB8AC3E}">
        <p14:creationId xmlns:p14="http://schemas.microsoft.com/office/powerpoint/2010/main" val="389087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/>
      <p:bldP spid="18" grpId="0"/>
      <p:bldP spid="26" grpId="0" animBg="1"/>
      <p:bldP spid="27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03DA6-EFA7-2669-5D43-47ACD358B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954B56-9441-F73F-BC25-A644512F1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690596-0A0B-DF19-8650-15E1DB9F38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7E4B240-DE19-7FFD-F62C-E0F06BE6C9BA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365 + 29 = </a:t>
            </a:r>
          </a:p>
        </p:txBody>
      </p:sp>
    </p:spTree>
    <p:extLst>
      <p:ext uri="{BB962C8B-B14F-4D97-AF65-F5344CB8AC3E}">
        <p14:creationId xmlns:p14="http://schemas.microsoft.com/office/powerpoint/2010/main" val="508461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DA1A9-DE02-F704-CFEB-D2D95950D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8901F8-0B70-7D53-4AC9-5B97EE78A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E364DA-8AE0-2AD9-1772-E9EFF8495A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079D93-7D85-DA10-1C1C-5E70D8152A87}"/>
              </a:ext>
            </a:extLst>
          </p:cNvPr>
          <p:cNvSpPr txBox="1"/>
          <p:nvPr/>
        </p:nvSpPr>
        <p:spPr>
          <a:xfrm>
            <a:off x="2352263" y="1769742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365 + 29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D7BABDA-C1B2-896C-2BFC-E02C6B8561DD}"/>
              </a:ext>
            </a:extLst>
          </p:cNvPr>
          <p:cNvSpPr txBox="1"/>
          <p:nvPr/>
        </p:nvSpPr>
        <p:spPr>
          <a:xfrm>
            <a:off x="5704861" y="1769742"/>
            <a:ext cx="16384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394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0645E6-DB22-B211-FC7E-1992407022B2}"/>
              </a:ext>
            </a:extLst>
          </p:cNvPr>
          <p:cNvSpPr txBox="1"/>
          <p:nvPr/>
        </p:nvSpPr>
        <p:spPr>
          <a:xfrm>
            <a:off x="3780418" y="3020092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+30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7E59B640-990E-3D6B-4F00-229FC7038544}"/>
              </a:ext>
            </a:extLst>
          </p:cNvPr>
          <p:cNvSpPr/>
          <p:nvPr/>
        </p:nvSpPr>
        <p:spPr>
          <a:xfrm rot="16200000">
            <a:off x="4530054" y="2104315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78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4312A-3A4B-83CB-3A8B-A173794EB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B49CF1-5D3F-5FA3-68D9-56DDFCF7B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7B3B04-6DB4-7B66-44E3-E06004C3B7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EDEBE9A-2B83-FC0C-0781-04333FABC824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4823 + 29 = </a:t>
            </a:r>
          </a:p>
        </p:txBody>
      </p:sp>
    </p:spTree>
    <p:extLst>
      <p:ext uri="{BB962C8B-B14F-4D97-AF65-F5344CB8AC3E}">
        <p14:creationId xmlns:p14="http://schemas.microsoft.com/office/powerpoint/2010/main" val="3058850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64764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Observe la stratégie pour ajouter 9 à un nombre. </a:t>
            </a:r>
            <a:endParaRPr lang="fr-FR" dirty="0"/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C1A83E38-64A9-51D8-C5F1-C07409A6A263}"/>
              </a:ext>
            </a:extLst>
          </p:cNvPr>
          <p:cNvSpPr txBox="1"/>
          <p:nvPr/>
        </p:nvSpPr>
        <p:spPr>
          <a:xfrm>
            <a:off x="4571999" y="1280011"/>
            <a:ext cx="3973830" cy="6254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536 </a:t>
            </a:r>
            <a:r>
              <a:rPr lang="fr-FR" sz="3600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+ 10 – 1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fr-FR" sz="36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545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4800C85-A1E0-0A51-DDDB-BC2CE6FA12C7}"/>
              </a:ext>
            </a:extLst>
          </p:cNvPr>
          <p:cNvSpPr txBox="1"/>
          <p:nvPr/>
        </p:nvSpPr>
        <p:spPr>
          <a:xfrm>
            <a:off x="2743306" y="1280011"/>
            <a:ext cx="2027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536 + </a:t>
            </a:r>
            <a:r>
              <a:rPr lang="fr-FR" sz="3600" dirty="0">
                <a:solidFill>
                  <a:srgbClr val="C00000"/>
                </a:solidFill>
              </a:rPr>
              <a:t>9</a:t>
            </a:r>
            <a:r>
              <a:rPr lang="fr-FR" sz="3600" dirty="0"/>
              <a:t>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5703C9D-4F73-13CE-7046-A698AC80E54C}"/>
              </a:ext>
            </a:extLst>
          </p:cNvPr>
          <p:cNvSpPr txBox="1"/>
          <p:nvPr/>
        </p:nvSpPr>
        <p:spPr>
          <a:xfrm>
            <a:off x="5913994" y="3252767"/>
            <a:ext cx="9112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546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C1CD009A-B3D6-D758-92B6-8ABADB36ABD0}"/>
              </a:ext>
            </a:extLst>
          </p:cNvPr>
          <p:cNvSpPr/>
          <p:nvPr/>
        </p:nvSpPr>
        <p:spPr>
          <a:xfrm>
            <a:off x="2689415" y="3937154"/>
            <a:ext cx="3507187" cy="734271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8527EFCA-7208-E205-0147-28ED0D64BCB9}"/>
              </a:ext>
            </a:extLst>
          </p:cNvPr>
          <p:cNvSpPr/>
          <p:nvPr/>
        </p:nvSpPr>
        <p:spPr>
          <a:xfrm flipH="1">
            <a:off x="5588389" y="3933546"/>
            <a:ext cx="569112" cy="277346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C5CD368-9AE6-6405-E5F8-E8BD8CFD2514}"/>
              </a:ext>
            </a:extLst>
          </p:cNvPr>
          <p:cNvSpPr txBox="1"/>
          <p:nvPr/>
        </p:nvSpPr>
        <p:spPr>
          <a:xfrm rot="10800000" flipH="1" flipV="1">
            <a:off x="3722495" y="4304289"/>
            <a:ext cx="13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dirty="0">
                <a:solidFill>
                  <a:srgbClr val="0070C0"/>
                </a:solidFill>
                <a:latin typeface="Calibri" panose="020F0502020204030204"/>
              </a:rPr>
              <a:t>+ 10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DA93396-C916-378E-40EF-08EB95795B66}"/>
              </a:ext>
            </a:extLst>
          </p:cNvPr>
          <p:cNvSpPr txBox="1"/>
          <p:nvPr/>
        </p:nvSpPr>
        <p:spPr>
          <a:xfrm>
            <a:off x="5215998" y="3263926"/>
            <a:ext cx="7230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545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A1CB67F-2941-FDE9-3C8B-19588D53D3B1}"/>
              </a:ext>
            </a:extLst>
          </p:cNvPr>
          <p:cNvSpPr txBox="1"/>
          <p:nvPr/>
        </p:nvSpPr>
        <p:spPr>
          <a:xfrm rot="10800000" flipV="1">
            <a:off x="5726992" y="3862746"/>
            <a:ext cx="46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- 1 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FEA3B013-19A0-AA4C-ABA8-5D8B8E9EF53E}"/>
              </a:ext>
            </a:extLst>
          </p:cNvPr>
          <p:cNvCxnSpPr/>
          <p:nvPr/>
        </p:nvCxnSpPr>
        <p:spPr>
          <a:xfrm>
            <a:off x="2719227" y="350274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2BFA3973-C91C-7797-25B4-A6D150D1BA8B}"/>
              </a:ext>
            </a:extLst>
          </p:cNvPr>
          <p:cNvSpPr txBox="1"/>
          <p:nvPr/>
        </p:nvSpPr>
        <p:spPr>
          <a:xfrm>
            <a:off x="2254949" y="3264588"/>
            <a:ext cx="72307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536</a:t>
            </a:r>
          </a:p>
        </p:txBody>
      </p:sp>
      <p:sp>
        <p:nvSpPr>
          <p:cNvPr id="26" name="Flèche : courbe vers le haut 25">
            <a:extLst>
              <a:ext uri="{FF2B5EF4-FFF2-40B4-BE49-F238E27FC236}">
                <a16:creationId xmlns:a16="http://schemas.microsoft.com/office/drawing/2014/main" id="{27041121-A5FD-2580-320A-2B7CA2B37090}"/>
              </a:ext>
            </a:extLst>
          </p:cNvPr>
          <p:cNvSpPr/>
          <p:nvPr/>
        </p:nvSpPr>
        <p:spPr>
          <a:xfrm flipV="1">
            <a:off x="2719227" y="2552774"/>
            <a:ext cx="2941761" cy="717464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D9C91EF-140E-5856-2329-4D9192D23A20}"/>
              </a:ext>
            </a:extLst>
          </p:cNvPr>
          <p:cNvSpPr txBox="1"/>
          <p:nvPr/>
        </p:nvSpPr>
        <p:spPr>
          <a:xfrm rot="10800000" flipH="1" flipV="1">
            <a:off x="3925191" y="2202985"/>
            <a:ext cx="74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rgbClr val="FF0000"/>
                </a:solidFill>
                <a:latin typeface="Calibri" panose="020F0502020204030204"/>
              </a:rPr>
              <a:t>+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ADD604EA-7554-ADAE-4CA6-7C77D256BC80}"/>
              </a:ext>
            </a:extLst>
          </p:cNvPr>
          <p:cNvCxnSpPr/>
          <p:nvPr/>
        </p:nvCxnSpPr>
        <p:spPr>
          <a:xfrm>
            <a:off x="5670649" y="3682746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F171E6E1-EDF5-4091-7F9C-7C80BA47AF0C}"/>
              </a:ext>
            </a:extLst>
          </p:cNvPr>
          <p:cNvCxnSpPr/>
          <p:nvPr/>
        </p:nvCxnSpPr>
        <p:spPr>
          <a:xfrm>
            <a:off x="6157501" y="3694574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3829C379-325A-B942-2C8D-ADBDDBDB5B65}"/>
              </a:ext>
            </a:extLst>
          </p:cNvPr>
          <p:cNvCxnSpPr>
            <a:cxnSpLocks/>
          </p:cNvCxnSpPr>
          <p:nvPr/>
        </p:nvCxnSpPr>
        <p:spPr>
          <a:xfrm>
            <a:off x="2346960" y="3855313"/>
            <a:ext cx="4274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7E7AE9BD-E436-759C-8154-CFDD6A0476A7}"/>
              </a:ext>
            </a:extLst>
          </p:cNvPr>
          <p:cNvSpPr txBox="1"/>
          <p:nvPr/>
        </p:nvSpPr>
        <p:spPr>
          <a:xfrm>
            <a:off x="1275469" y="5100935"/>
            <a:ext cx="6751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Pour ajouter 9 à un nombre</a:t>
            </a:r>
            <a:r>
              <a:rPr lang="fr-FR" sz="2800" dirty="0"/>
              <a:t>, on ajoute 10, c’est-à-dire une dizaine, puis on soustrait 1.</a:t>
            </a:r>
          </a:p>
        </p:txBody>
      </p:sp>
    </p:spTree>
    <p:extLst>
      <p:ext uri="{BB962C8B-B14F-4D97-AF65-F5344CB8AC3E}">
        <p14:creationId xmlns:p14="http://schemas.microsoft.com/office/powerpoint/2010/main" val="156411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/>
      <p:bldP spid="18" grpId="0"/>
      <p:bldP spid="26" grpId="0" animBg="1"/>
      <p:bldP spid="27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A9C49-36DC-B645-C270-9FEDAE702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CF1756-6E78-786F-4DE2-0791E36C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A496A2-DE53-C40B-A409-83E2A3C68C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4E2BD25-E1C4-4F08-B84C-B0F204BC9C83}"/>
              </a:ext>
            </a:extLst>
          </p:cNvPr>
          <p:cNvSpPr txBox="1"/>
          <p:nvPr/>
        </p:nvSpPr>
        <p:spPr>
          <a:xfrm>
            <a:off x="2352263" y="1794643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4823 + 29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D9C1E22-83A9-B3E6-F13C-4B48514673B5}"/>
              </a:ext>
            </a:extLst>
          </p:cNvPr>
          <p:cNvSpPr txBox="1"/>
          <p:nvPr/>
        </p:nvSpPr>
        <p:spPr>
          <a:xfrm>
            <a:off x="6104133" y="1782365"/>
            <a:ext cx="195129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4852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9BD0FCA-9ED4-064A-3F93-E1F72C47B620}"/>
              </a:ext>
            </a:extLst>
          </p:cNvPr>
          <p:cNvSpPr txBox="1"/>
          <p:nvPr/>
        </p:nvSpPr>
        <p:spPr>
          <a:xfrm>
            <a:off x="4146178" y="2901746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+30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AEC48135-A5E4-A212-1279-147E18A996A7}"/>
              </a:ext>
            </a:extLst>
          </p:cNvPr>
          <p:cNvSpPr/>
          <p:nvPr/>
        </p:nvSpPr>
        <p:spPr>
          <a:xfrm rot="16200000">
            <a:off x="4895814" y="1985969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21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94098-D71B-FDD4-582D-41D11BB121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DAC7A3-40C6-7662-68F6-C64D4EF31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3C1074-D91F-FC3E-F532-7B4913E348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57F877-CC83-8EF3-3975-9BF3A12816B7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7316 + 29 = </a:t>
            </a:r>
          </a:p>
        </p:txBody>
      </p:sp>
    </p:spTree>
    <p:extLst>
      <p:ext uri="{BB962C8B-B14F-4D97-AF65-F5344CB8AC3E}">
        <p14:creationId xmlns:p14="http://schemas.microsoft.com/office/powerpoint/2010/main" val="3276451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5585C-23AE-7DEF-1B89-29A7371FD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BB5CCD-12B8-6B1E-D50C-A8EB1917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D71FE0-9C40-FA2F-7347-94F04DEE45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92BA667-A028-FCBD-3A1C-938D5932A402}"/>
              </a:ext>
            </a:extLst>
          </p:cNvPr>
          <p:cNvSpPr txBox="1"/>
          <p:nvPr/>
        </p:nvSpPr>
        <p:spPr>
          <a:xfrm>
            <a:off x="2326138" y="1776894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7316 + 29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A1CE48F-2FDA-AA2F-D12F-F51C4805B3EC}"/>
              </a:ext>
            </a:extLst>
          </p:cNvPr>
          <p:cNvSpPr txBox="1"/>
          <p:nvPr/>
        </p:nvSpPr>
        <p:spPr>
          <a:xfrm>
            <a:off x="6104134" y="1785430"/>
            <a:ext cx="194258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7345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EBC4E12-D92B-10DD-ABCA-13D3F9B0898E}"/>
              </a:ext>
            </a:extLst>
          </p:cNvPr>
          <p:cNvSpPr txBox="1"/>
          <p:nvPr/>
        </p:nvSpPr>
        <p:spPr>
          <a:xfrm>
            <a:off x="4153798" y="2907876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+30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93B8E9E2-C2E4-A048-F99F-DC12C0CB7A8D}"/>
              </a:ext>
            </a:extLst>
          </p:cNvPr>
          <p:cNvSpPr/>
          <p:nvPr/>
        </p:nvSpPr>
        <p:spPr>
          <a:xfrm rot="16200000">
            <a:off x="4903434" y="1992099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06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E5E18-3B8A-2FB3-051D-64890F254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D5F429-4414-D0AE-3A43-56CDDB3ED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62AFCD-AB16-17C7-C1DE-A4D5D01DE6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E3D5EF-70D9-602D-45DA-D4933A71DD6B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773 + 9 = </a:t>
            </a:r>
          </a:p>
        </p:txBody>
      </p:sp>
    </p:spTree>
    <p:extLst>
      <p:ext uri="{BB962C8B-B14F-4D97-AF65-F5344CB8AC3E}">
        <p14:creationId xmlns:p14="http://schemas.microsoft.com/office/powerpoint/2010/main" val="211879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168E7-F725-5C5C-E697-F3A55892C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8D05EC-F94D-CEA2-2822-2C30E43D1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F1EB1C-3B7B-9E2D-D566-B9E95988ED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9CDA92-43CF-3189-8EBA-F4B5C9E07133}"/>
              </a:ext>
            </a:extLst>
          </p:cNvPr>
          <p:cNvSpPr txBox="1"/>
          <p:nvPr/>
        </p:nvSpPr>
        <p:spPr>
          <a:xfrm>
            <a:off x="2291303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773 + 9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D5A5F6B-013F-F64B-BF68-D4FD55569CA1}"/>
              </a:ext>
            </a:extLst>
          </p:cNvPr>
          <p:cNvSpPr txBox="1"/>
          <p:nvPr/>
        </p:nvSpPr>
        <p:spPr>
          <a:xfrm>
            <a:off x="5264484" y="1785431"/>
            <a:ext cx="152820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782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D381AA-E46B-439C-26DF-29E648F48A4C}"/>
              </a:ext>
            </a:extLst>
          </p:cNvPr>
          <p:cNvSpPr txBox="1"/>
          <p:nvPr/>
        </p:nvSpPr>
        <p:spPr>
          <a:xfrm>
            <a:off x="3498478" y="2983974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+10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2BA7421E-F81E-1A19-2F00-8FD74FD82C43}"/>
              </a:ext>
            </a:extLst>
          </p:cNvPr>
          <p:cNvSpPr/>
          <p:nvPr/>
        </p:nvSpPr>
        <p:spPr>
          <a:xfrm rot="16200000">
            <a:off x="4248114" y="2068197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23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4125 + 9 = </a:t>
            </a:r>
          </a:p>
        </p:txBody>
      </p:sp>
    </p:spTree>
    <p:extLst>
      <p:ext uri="{BB962C8B-B14F-4D97-AF65-F5344CB8AC3E}">
        <p14:creationId xmlns:p14="http://schemas.microsoft.com/office/powerpoint/2010/main" val="1671236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317429" y="1783282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4125 + 9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1" y="1759056"/>
            <a:ext cx="210672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4134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+10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11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E349F-C226-3DC0-E67C-E0F9D4D25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7C231A-22E0-FA44-7BB3-B9449B375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BE004D-E9A7-C269-AB9B-AD82E148F3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2A7869-9904-C3FF-A1FB-0B3464C2F942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3807 + 9 = </a:t>
            </a:r>
          </a:p>
        </p:txBody>
      </p:sp>
    </p:spTree>
    <p:extLst>
      <p:ext uri="{BB962C8B-B14F-4D97-AF65-F5344CB8AC3E}">
        <p14:creationId xmlns:p14="http://schemas.microsoft.com/office/powerpoint/2010/main" val="1105630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91B11-9535-373E-4870-7132BE6C8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09EEB7-AAE5-5172-F571-2E81E5CF7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6BF88D-E3BA-6594-DD1E-3E8BDB14DE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01C6C67-2ACD-CC33-8485-DBD84D6E5F5F}"/>
              </a:ext>
            </a:extLst>
          </p:cNvPr>
          <p:cNvSpPr txBox="1"/>
          <p:nvPr/>
        </p:nvSpPr>
        <p:spPr>
          <a:xfrm>
            <a:off x="2326137" y="178875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3807 + 9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0521182-484E-AFD4-3D8E-9C7D7579F528}"/>
              </a:ext>
            </a:extLst>
          </p:cNvPr>
          <p:cNvSpPr txBox="1"/>
          <p:nvPr/>
        </p:nvSpPr>
        <p:spPr>
          <a:xfrm>
            <a:off x="5660724" y="1788751"/>
            <a:ext cx="2150269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3816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B548D17-243D-9BE6-DB38-DC8C01BF4AE3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+10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C2B4E512-3EAC-44F0-97F8-02927F97D3F4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92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102BB-E86C-0301-BA41-D5DA0B276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78972E-FA68-BF1D-28C7-338BDF7A5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486684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Observe la stratégie</a:t>
            </a:r>
            <a:r>
              <a:rPr lang="fr-FR" dirty="0"/>
              <a:t> pour ajouter 19 à un nombre</a:t>
            </a:r>
            <a:r>
              <a:rPr lang="fr-FR" sz="3600" dirty="0"/>
              <a:t>. </a:t>
            </a:r>
            <a:endParaRPr lang="fr-FR" dirty="0"/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0ECC544C-4397-9A61-DD1F-2F424A820EB5}"/>
              </a:ext>
            </a:extLst>
          </p:cNvPr>
          <p:cNvSpPr txBox="1"/>
          <p:nvPr/>
        </p:nvSpPr>
        <p:spPr>
          <a:xfrm>
            <a:off x="4571999" y="1280011"/>
            <a:ext cx="3973830" cy="6254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845 </a:t>
            </a:r>
            <a:r>
              <a:rPr lang="fr-FR" sz="3600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+ 20 – 1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fr-FR" sz="36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864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1EC3226-CCF3-A874-B238-73E863B3794F}"/>
              </a:ext>
            </a:extLst>
          </p:cNvPr>
          <p:cNvSpPr txBox="1"/>
          <p:nvPr/>
        </p:nvSpPr>
        <p:spPr>
          <a:xfrm>
            <a:off x="2370537" y="1288092"/>
            <a:ext cx="2201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845 + </a:t>
            </a:r>
            <a:r>
              <a:rPr lang="fr-FR" sz="3600" dirty="0">
                <a:solidFill>
                  <a:srgbClr val="C00000"/>
                </a:solidFill>
              </a:rPr>
              <a:t>19</a:t>
            </a:r>
            <a:r>
              <a:rPr lang="fr-FR" sz="3600" dirty="0"/>
              <a:t>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594E9C-0880-47B3-991E-3B9EFC668139}"/>
              </a:ext>
            </a:extLst>
          </p:cNvPr>
          <p:cNvSpPr txBox="1"/>
          <p:nvPr/>
        </p:nvSpPr>
        <p:spPr>
          <a:xfrm>
            <a:off x="5913994" y="3252767"/>
            <a:ext cx="9112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865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9F2361F8-05A1-26D9-3744-08B2987ED594}"/>
              </a:ext>
            </a:extLst>
          </p:cNvPr>
          <p:cNvSpPr/>
          <p:nvPr/>
        </p:nvSpPr>
        <p:spPr>
          <a:xfrm>
            <a:off x="2689415" y="3937154"/>
            <a:ext cx="3507187" cy="734271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C96E75FE-B369-50AE-577C-A6828D26188C}"/>
              </a:ext>
            </a:extLst>
          </p:cNvPr>
          <p:cNvSpPr/>
          <p:nvPr/>
        </p:nvSpPr>
        <p:spPr>
          <a:xfrm flipH="1">
            <a:off x="5588389" y="3933546"/>
            <a:ext cx="569112" cy="277346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F56894-AC95-2E1E-D929-EB9C9DAB2B82}"/>
              </a:ext>
            </a:extLst>
          </p:cNvPr>
          <p:cNvSpPr txBox="1"/>
          <p:nvPr/>
        </p:nvSpPr>
        <p:spPr>
          <a:xfrm rot="10800000" flipH="1" flipV="1">
            <a:off x="3722495" y="4304289"/>
            <a:ext cx="13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dirty="0">
                <a:solidFill>
                  <a:srgbClr val="0070C0"/>
                </a:solidFill>
                <a:latin typeface="Calibri" panose="020F0502020204030204"/>
              </a:rPr>
              <a:t>+ 20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2828CF6-52ED-3275-8AC4-A263664BA1C1}"/>
              </a:ext>
            </a:extLst>
          </p:cNvPr>
          <p:cNvSpPr txBox="1"/>
          <p:nvPr/>
        </p:nvSpPr>
        <p:spPr>
          <a:xfrm>
            <a:off x="5290544" y="3263926"/>
            <a:ext cx="64853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864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15C9B30-A6CB-6D38-62BE-047F49F8EFF3}"/>
              </a:ext>
            </a:extLst>
          </p:cNvPr>
          <p:cNvSpPr txBox="1"/>
          <p:nvPr/>
        </p:nvSpPr>
        <p:spPr>
          <a:xfrm rot="10800000" flipV="1">
            <a:off x="5726992" y="3862746"/>
            <a:ext cx="46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- 1 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77EA3A5-63F9-BF73-A8A7-528652F51D69}"/>
              </a:ext>
            </a:extLst>
          </p:cNvPr>
          <p:cNvCxnSpPr/>
          <p:nvPr/>
        </p:nvCxnSpPr>
        <p:spPr>
          <a:xfrm>
            <a:off x="2719227" y="350274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64F6449F-71C7-1308-3EE2-A491B99823C7}"/>
              </a:ext>
            </a:extLst>
          </p:cNvPr>
          <p:cNvSpPr txBox="1"/>
          <p:nvPr/>
        </p:nvSpPr>
        <p:spPr>
          <a:xfrm>
            <a:off x="2394961" y="3263926"/>
            <a:ext cx="64853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845</a:t>
            </a:r>
          </a:p>
        </p:txBody>
      </p:sp>
      <p:sp>
        <p:nvSpPr>
          <p:cNvPr id="26" name="Flèche : courbe vers le haut 25">
            <a:extLst>
              <a:ext uri="{FF2B5EF4-FFF2-40B4-BE49-F238E27FC236}">
                <a16:creationId xmlns:a16="http://schemas.microsoft.com/office/drawing/2014/main" id="{580DA88A-1A68-4CCD-7782-9AE28401D0B3}"/>
              </a:ext>
            </a:extLst>
          </p:cNvPr>
          <p:cNvSpPr/>
          <p:nvPr/>
        </p:nvSpPr>
        <p:spPr>
          <a:xfrm flipV="1">
            <a:off x="2719227" y="2552774"/>
            <a:ext cx="2941761" cy="717464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0B733353-35B8-77F3-6323-8ECCC2738BBC}"/>
              </a:ext>
            </a:extLst>
          </p:cNvPr>
          <p:cNvSpPr txBox="1"/>
          <p:nvPr/>
        </p:nvSpPr>
        <p:spPr>
          <a:xfrm rot="10800000" flipH="1" flipV="1">
            <a:off x="3925191" y="2202985"/>
            <a:ext cx="74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rgbClr val="FF0000"/>
                </a:solidFill>
                <a:latin typeface="Calibri" panose="020F0502020204030204"/>
              </a:rPr>
              <a:t>+ 1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F830840A-1D37-E3CA-659B-7857F938B79D}"/>
              </a:ext>
            </a:extLst>
          </p:cNvPr>
          <p:cNvCxnSpPr/>
          <p:nvPr/>
        </p:nvCxnSpPr>
        <p:spPr>
          <a:xfrm>
            <a:off x="5670649" y="3682746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80BDCE4C-53A2-4AE1-DE10-646CEE0AF4C4}"/>
              </a:ext>
            </a:extLst>
          </p:cNvPr>
          <p:cNvCxnSpPr/>
          <p:nvPr/>
        </p:nvCxnSpPr>
        <p:spPr>
          <a:xfrm>
            <a:off x="6157501" y="3694574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9113CD1F-5876-62E6-184D-04886A78BB66}"/>
              </a:ext>
            </a:extLst>
          </p:cNvPr>
          <p:cNvCxnSpPr>
            <a:cxnSpLocks/>
          </p:cNvCxnSpPr>
          <p:nvPr/>
        </p:nvCxnSpPr>
        <p:spPr>
          <a:xfrm>
            <a:off x="2346960" y="3855313"/>
            <a:ext cx="4274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25EC613F-13A8-36F2-6306-01399CB34160}"/>
              </a:ext>
            </a:extLst>
          </p:cNvPr>
          <p:cNvSpPr txBox="1"/>
          <p:nvPr/>
        </p:nvSpPr>
        <p:spPr>
          <a:xfrm>
            <a:off x="1275469" y="5100935"/>
            <a:ext cx="6751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Pour ajouter 19 à un nombre</a:t>
            </a:r>
            <a:r>
              <a:rPr lang="fr-FR" sz="2800" dirty="0"/>
              <a:t>, on ajoute 20, c’est-à-dire deux dizaines, puis on soustrait 1.</a:t>
            </a:r>
          </a:p>
        </p:txBody>
      </p:sp>
    </p:spTree>
    <p:extLst>
      <p:ext uri="{BB962C8B-B14F-4D97-AF65-F5344CB8AC3E}">
        <p14:creationId xmlns:p14="http://schemas.microsoft.com/office/powerpoint/2010/main" val="4775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/>
      <p:bldP spid="18" grpId="0"/>
      <p:bldP spid="26" grpId="0" animBg="1"/>
      <p:bldP spid="27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627</TotalTime>
  <Words>344</Words>
  <Application>Microsoft Office PowerPoint</Application>
  <PresentationFormat>Affichage à l'écran (4:3)</PresentationFormat>
  <Paragraphs>104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stratégie pour ajouter 9 à un nombre. 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Observe la stratégie pour ajouter 19 à un nombre. 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Observe la stratégie pour ajouter 29 à un nombre. </vt:lpstr>
      <vt:lpstr>Recopie et calcule.</vt:lpstr>
      <vt:lpstr>Correction</vt:lpstr>
      <vt:lpstr>Recopie et calcule.</vt:lpstr>
      <vt:lpstr>Correction</vt:lpstr>
      <vt:lpstr>Recopie et 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38</cp:revision>
  <dcterms:created xsi:type="dcterms:W3CDTF">2023-02-07T14:55:57Z</dcterms:created>
  <dcterms:modified xsi:type="dcterms:W3CDTF">2025-08-13T20:08:44Z</dcterms:modified>
</cp:coreProperties>
</file>